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1" r:id="rId2"/>
    <p:sldId id="262" r:id="rId3"/>
    <p:sldId id="263" r:id="rId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FFFFFF"/>
    <a:srgbClr val="66CCFF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56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298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3463AD-35F8-4B86-9085-788C9FFBD12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804DDD-4A03-4FAC-8D73-20E2C840001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36F64B-6133-4886-B756-585B89778A68}" type="datetimeFigureOut">
              <a:rPr lang="sr-Latn-RS" smtClean="0"/>
              <a:t>11.10.2025.</a:t>
            </a:fld>
            <a:endParaRPr lang="sr-Latn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05E073-2794-44EA-9FD9-FAAE38436E5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2DF568-91E0-4D66-8C97-25EFFF7D0E0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F1D4BF-CF33-493F-9D3A-7D86B834E0E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842521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F7F51D-20FE-4CBF-83A2-1B4BEAD82676}" type="datetimeFigureOut">
              <a:rPr lang="sr-Latn-RS" smtClean="0"/>
              <a:t>11.10.2025.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2DA7E-00F4-4C39-BD8B-6875D1EFCBC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32552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5AC2A680-692B-4F4F-944B-4604571B288F}"/>
              </a:ext>
            </a:extLst>
          </p:cNvPr>
          <p:cNvSpPr/>
          <p:nvPr userDrawn="1"/>
        </p:nvSpPr>
        <p:spPr>
          <a:xfrm>
            <a:off x="11112944" y="-1"/>
            <a:ext cx="1080000" cy="692331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E07690-F154-40AB-9C5B-EAE18E4B0F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2" y="71763"/>
            <a:ext cx="1021725" cy="95310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3AC3311-826B-4D89-8178-774186A0459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9" y="1122593"/>
            <a:ext cx="1022400" cy="112410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F20C40E-E6C2-4102-B021-BA123DB0C01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9" y="2344426"/>
            <a:ext cx="1022400" cy="10224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F41A19F8-3754-4B4B-BDEE-A75C4A3DB37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921" y="51793"/>
            <a:ext cx="992730" cy="97307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D977C451-05F6-4786-AEEB-DD895DDB1EE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564" y="63588"/>
            <a:ext cx="797791" cy="954115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5CB363D3-3905-42A5-AC59-AC27A96D402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2944" y="1058959"/>
            <a:ext cx="1080000" cy="1761554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C2681B34-7E03-4CB9-8C0A-F8DD41134550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8217" y="51793"/>
            <a:ext cx="926348" cy="95400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A2B154D4-0925-4AB7-B59F-41AB5195D2A5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7131" y="53084"/>
            <a:ext cx="892452" cy="95400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DE5510CF-961C-4F38-8DBC-92D45F258D3C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2944" y="2855626"/>
            <a:ext cx="1080000" cy="1817245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E0E54261-C379-4028-AC7A-D1DBA96CDFD1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2642" y="70688"/>
            <a:ext cx="706716" cy="933875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53718F91-4738-4988-927C-22BC5DD3F0A2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2417" y="49246"/>
            <a:ext cx="881083" cy="954000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1F8F88E6-D141-47A0-9316-496A432A2DD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5584" y="77103"/>
            <a:ext cx="947682" cy="954000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FFEC38E0-99ED-46ED-899A-0D4AFD31648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5350" y="60625"/>
            <a:ext cx="1007747" cy="954000"/>
          </a:xfrm>
          <a:prstGeom prst="rect">
            <a:avLst/>
          </a:prstGeom>
        </p:spPr>
      </p:pic>
      <p:pic>
        <p:nvPicPr>
          <p:cNvPr id="1030" name="Picture 6" descr="University of Sarajevo, Faculty of Transport and Communications, Bosnia and Herzegovina">
            <a:extLst>
              <a:ext uri="{FF2B5EF4-FFF2-40B4-BE49-F238E27FC236}">
                <a16:creationId xmlns:a16="http://schemas.microsoft.com/office/drawing/2014/main" id="{FBB67FBB-CAE0-4431-97B7-9143AF90A2B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000" y="4938670"/>
            <a:ext cx="1080000" cy="1011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337F0CB8-58B0-4F56-85E5-2AF312805472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" y="3629285"/>
            <a:ext cx="1044000" cy="415469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65DA8D5E-810F-443F-B238-4B141A855705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113" y="75511"/>
            <a:ext cx="789308" cy="937635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CEF50302-73BA-4CB3-8319-49BAE610B94D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729" y="4337645"/>
            <a:ext cx="548914" cy="1044706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4FB8D558-EE64-4784-A416-1C8F9D96B33B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7193" y="61757"/>
            <a:ext cx="1434697" cy="954000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8B8577E5-EE81-41DD-8E52-46DC8758A409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2000" y="5972635"/>
            <a:ext cx="1080000" cy="816923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26A49EA2-63F5-4A53-816F-BF7396A04A73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45" y="5732860"/>
            <a:ext cx="1080000" cy="1044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138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theme" Target="../theme/them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5506A9B1-FBD6-42DE-82D3-C9DC0EAFEDEB}"/>
              </a:ext>
            </a:extLst>
          </p:cNvPr>
          <p:cNvSpPr/>
          <p:nvPr userDrawn="1"/>
        </p:nvSpPr>
        <p:spPr>
          <a:xfrm>
            <a:off x="791213" y="1"/>
            <a:ext cx="10613015" cy="1122592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39" name="Flowchart: Process 38">
            <a:extLst>
              <a:ext uri="{FF2B5EF4-FFF2-40B4-BE49-F238E27FC236}">
                <a16:creationId xmlns:a16="http://schemas.microsoft.com/office/drawing/2014/main" id="{9E3947CB-695F-4134-A7B5-8343DC7ABA94}"/>
              </a:ext>
            </a:extLst>
          </p:cNvPr>
          <p:cNvSpPr/>
          <p:nvPr userDrawn="1"/>
        </p:nvSpPr>
        <p:spPr>
          <a:xfrm>
            <a:off x="0" y="6320518"/>
            <a:ext cx="12192000" cy="602795"/>
          </a:xfrm>
          <a:prstGeom prst="flowChartProcess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750" b="1">
                <a:solidFill>
                  <a:schemeClr val="bg1"/>
                </a:solidFill>
                <a:latin typeface="Trebuchet MS" panose="020B0603020202020204" pitchFamily="34" charset="0"/>
              </a:rPr>
              <a:t>X </a:t>
            </a:r>
            <a:r>
              <a:rPr lang="sr-Latn-BA" sz="1750" b="1" err="1">
                <a:solidFill>
                  <a:schemeClr val="bg1"/>
                </a:solidFill>
                <a:latin typeface="Trebuchet MS" panose="020B0603020202020204" pitchFamily="34" charset="0"/>
              </a:rPr>
              <a:t>International</a:t>
            </a:r>
            <a:r>
              <a:rPr lang="sr-Latn-BA" sz="1750" b="1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sr-Latn-BA" sz="1750" b="1" err="1">
                <a:solidFill>
                  <a:schemeClr val="bg1"/>
                </a:solidFill>
                <a:latin typeface="Trebuchet MS" panose="020B0603020202020204" pitchFamily="34" charset="0"/>
              </a:rPr>
              <a:t>Scientific</a:t>
            </a:r>
            <a:r>
              <a:rPr lang="sr-Latn-BA" sz="1750" b="1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sr-Latn-BA" sz="1750" b="1" err="1">
                <a:solidFill>
                  <a:schemeClr val="bg1"/>
                </a:solidFill>
                <a:latin typeface="Trebuchet MS" panose="020B0603020202020204" pitchFamily="34" charset="0"/>
              </a:rPr>
              <a:t>Conference</a:t>
            </a:r>
            <a:r>
              <a:rPr lang="sr-Latn-BA" sz="1750" b="1">
                <a:solidFill>
                  <a:schemeClr val="bg1"/>
                </a:solidFill>
                <a:latin typeface="Trebuchet MS" panose="020B0603020202020204" pitchFamily="34" charset="0"/>
              </a:rPr>
              <a:t> NEW HORIZONS 2025 – </a:t>
            </a:r>
            <a:r>
              <a:rPr lang="sr-Latn-BA" sz="1750" b="1" err="1">
                <a:solidFill>
                  <a:schemeClr val="bg1"/>
                </a:solidFill>
                <a:latin typeface="Trebuchet MS" panose="020B0603020202020204" pitchFamily="34" charset="0"/>
              </a:rPr>
              <a:t>TransportaCom</a:t>
            </a:r>
            <a:r>
              <a:rPr lang="sr-Latn-BA" sz="1750" b="1">
                <a:solidFill>
                  <a:schemeClr val="bg1"/>
                </a:solidFill>
                <a:latin typeface="Trebuchet MS" panose="020B0603020202020204" pitchFamily="34" charset="0"/>
              </a:rPr>
              <a:t>, 05-08 </a:t>
            </a:r>
            <a:r>
              <a:rPr lang="sr-Latn-BA" sz="1750" b="1" err="1">
                <a:solidFill>
                  <a:schemeClr val="bg1"/>
                </a:solidFill>
                <a:latin typeface="Trebuchet MS" panose="020B0603020202020204" pitchFamily="34" charset="0"/>
              </a:rPr>
              <a:t>November</a:t>
            </a:r>
            <a:endParaRPr lang="en-US" sz="1750" b="1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5638A13-5950-4FF7-A71F-2F950A063B4E}"/>
              </a:ext>
            </a:extLst>
          </p:cNvPr>
          <p:cNvSpPr/>
          <p:nvPr userDrawn="1"/>
        </p:nvSpPr>
        <p:spPr>
          <a:xfrm>
            <a:off x="-1" y="0"/>
            <a:ext cx="1080000" cy="692331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E7BC3C8-66D5-43B7-9457-01DB4CBB3532}"/>
              </a:ext>
            </a:extLst>
          </p:cNvPr>
          <p:cNvSpPr/>
          <p:nvPr userDrawn="1"/>
        </p:nvSpPr>
        <p:spPr>
          <a:xfrm>
            <a:off x="11112944" y="-1"/>
            <a:ext cx="1080000" cy="692331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4FF6141B-BDD5-46F3-9B11-62F2A718F0AA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219296777"/>
              </p:ext>
            </p:extLst>
          </p:nvPr>
        </p:nvGraphicFramePr>
        <p:xfrm>
          <a:off x="1079999" y="1058959"/>
          <a:ext cx="10032944" cy="365760"/>
        </p:xfrm>
        <a:graphic>
          <a:graphicData uri="http://schemas.openxmlformats.org/drawingml/2006/table">
            <a:tbl>
              <a:tblPr/>
              <a:tblGrid>
                <a:gridCol w="10032944">
                  <a:extLst>
                    <a:ext uri="{9D8B030D-6E8A-4147-A177-3AD203B41FA5}">
                      <a16:colId xmlns:a16="http://schemas.microsoft.com/office/drawing/2014/main" val="4013043016"/>
                    </a:ext>
                  </a:extLst>
                </a:gridCol>
              </a:tblGrid>
              <a:tr h="135660">
                <a:tc>
                  <a:txBody>
                    <a:bodyPr/>
                    <a:lstStyle/>
                    <a:p>
                      <a:endParaRPr lang="bs-Latn-BA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0027732"/>
                  </a:ext>
                </a:extLst>
              </a:tr>
            </a:tbl>
          </a:graphicData>
        </a:graphic>
      </p:graphicFrame>
      <p:pic>
        <p:nvPicPr>
          <p:cNvPr id="43" name="Picture 42">
            <a:extLst>
              <a:ext uri="{FF2B5EF4-FFF2-40B4-BE49-F238E27FC236}">
                <a16:creationId xmlns:a16="http://schemas.microsoft.com/office/drawing/2014/main" id="{5448C8D1-7E7C-4320-A332-5CAE53D0AA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2" y="71763"/>
            <a:ext cx="1021725" cy="953102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7B9FF324-DD66-4630-9318-E13E7ABAD71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9" y="1122593"/>
            <a:ext cx="1022400" cy="1124105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313156FC-E381-4B8F-BFFD-BE5D1ED0B29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9" y="2344426"/>
            <a:ext cx="1022400" cy="1022400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0D7A963C-3534-40A3-B36D-16042C5DA1E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921" y="51793"/>
            <a:ext cx="992730" cy="973072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D82D2F5D-313D-4E59-8C1D-891B473B36F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564" y="63588"/>
            <a:ext cx="797791" cy="954115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456D7856-8C25-4CFA-BDD1-A7AFDFD56D0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2944" y="1058959"/>
            <a:ext cx="1080000" cy="1761554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84BD8EF7-3417-4C35-A7E6-72F6F593FED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8217" y="51793"/>
            <a:ext cx="926348" cy="954000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58635CC8-AB3B-44D3-8CD6-09043CAF5356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7131" y="53084"/>
            <a:ext cx="892452" cy="954000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426DBD2D-25CF-41F9-A448-580A8C2DBCE6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2944" y="2855626"/>
            <a:ext cx="1080000" cy="1817245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0528DEDB-7CA1-41F0-87F9-BABE182EAD2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2642" y="70688"/>
            <a:ext cx="706716" cy="933875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9AC55444-D417-4071-9307-07CD6F28DD7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2417" y="49246"/>
            <a:ext cx="881083" cy="954000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4960B137-DBED-4F5F-9CEB-E5A33B266AC3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5584" y="77103"/>
            <a:ext cx="947682" cy="954000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BCE4272C-15B8-4183-8C49-F1E12FBF642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5350" y="60625"/>
            <a:ext cx="1007747" cy="954000"/>
          </a:xfrm>
          <a:prstGeom prst="rect">
            <a:avLst/>
          </a:prstGeom>
        </p:spPr>
      </p:pic>
      <p:pic>
        <p:nvPicPr>
          <p:cNvPr id="57" name="Picture 6" descr="University of Sarajevo, Faculty of Transport and Communications, Bosnia and Herzegovina">
            <a:extLst>
              <a:ext uri="{FF2B5EF4-FFF2-40B4-BE49-F238E27FC236}">
                <a16:creationId xmlns:a16="http://schemas.microsoft.com/office/drawing/2014/main" id="{1DBCDFFE-3FE6-457C-AF7A-A79365D016E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000" y="4938670"/>
            <a:ext cx="1080000" cy="1011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770ED2D1-B907-43D3-BC39-E9411B6479FC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" y="3629285"/>
            <a:ext cx="1044000" cy="415469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08CE4622-7B54-419F-9EFF-609A4E13B6C7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113" y="75511"/>
            <a:ext cx="789308" cy="937635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A3900D2E-D0F9-455F-BDB2-D5DF23E181E6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729" y="4337645"/>
            <a:ext cx="548914" cy="1044706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E162D13D-E12F-47EA-8306-6CF26871F4CB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7193" y="61757"/>
            <a:ext cx="1434697" cy="954000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54ACFEC-D123-4897-900E-67BB966F1779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2000" y="5972635"/>
            <a:ext cx="1080000" cy="81692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67548AB7-BB25-4BAF-A050-A12B76782676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45" y="5732860"/>
            <a:ext cx="1080000" cy="1044706"/>
          </a:xfrm>
          <a:prstGeom prst="rect">
            <a:avLst/>
          </a:prstGeom>
        </p:spPr>
      </p:pic>
      <p:graphicFrame>
        <p:nvGraphicFramePr>
          <p:cNvPr id="64" name="Table 63">
            <a:extLst>
              <a:ext uri="{FF2B5EF4-FFF2-40B4-BE49-F238E27FC236}">
                <a16:creationId xmlns:a16="http://schemas.microsoft.com/office/drawing/2014/main" id="{DA79D7BD-AF4F-43FD-AF5D-402F03F0C868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434178166"/>
              </p:ext>
            </p:extLst>
          </p:nvPr>
        </p:nvGraphicFramePr>
        <p:xfrm>
          <a:off x="1084867" y="6306675"/>
          <a:ext cx="10032944" cy="365760"/>
        </p:xfrm>
        <a:graphic>
          <a:graphicData uri="http://schemas.openxmlformats.org/drawingml/2006/table">
            <a:tbl>
              <a:tblPr/>
              <a:tblGrid>
                <a:gridCol w="10032944">
                  <a:extLst>
                    <a:ext uri="{9D8B030D-6E8A-4147-A177-3AD203B41FA5}">
                      <a16:colId xmlns:a16="http://schemas.microsoft.com/office/drawing/2014/main" val="40130430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bs-Latn-BA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0027732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0B3EC844-ECA2-47E3-8D4C-F4283A866981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1762" y="1209327"/>
            <a:ext cx="5201759" cy="4852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81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B0D0E612-BA6F-4265-943A-E64B016EEEBB}"/>
              </a:ext>
            </a:extLst>
          </p:cNvPr>
          <p:cNvSpPr txBox="1">
            <a:spLocks/>
          </p:cNvSpPr>
          <p:nvPr/>
        </p:nvSpPr>
        <p:spPr>
          <a:xfrm>
            <a:off x="2731164" y="2253343"/>
            <a:ext cx="6400800" cy="1349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endParaRPr lang="sr-Latn-BA" sz="3200" b="1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cs typeface="Calibri Light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sr-Latn-RS" sz="32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Calibri Light" pitchFamily="34" charset="0"/>
              </a:rPr>
              <a:t>Presentation title</a:t>
            </a:r>
            <a:endParaRPr lang="bs-Latn-BA" sz="3200" b="1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cs typeface="Calibri Light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507EF86-C013-4F6D-8971-222ACC031242}"/>
              </a:ext>
            </a:extLst>
          </p:cNvPr>
          <p:cNvSpPr txBox="1">
            <a:spLocks/>
          </p:cNvSpPr>
          <p:nvPr/>
        </p:nvSpPr>
        <p:spPr>
          <a:xfrm>
            <a:off x="2045364" y="4070379"/>
            <a:ext cx="77724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BA" sz="2000">
                <a:solidFill>
                  <a:srgbClr val="002060"/>
                </a:solidFill>
                <a:latin typeface="Trebuchet MS" panose="020B0603020202020204" pitchFamily="34" charset="0"/>
                <a:cs typeface="Calibri Light" pitchFamily="34" charset="0"/>
              </a:rPr>
              <a:t>Name and surname of the authors</a:t>
            </a:r>
          </a:p>
          <a:p>
            <a:r>
              <a:rPr lang="sr-Latn-BA" sz="2000">
                <a:solidFill>
                  <a:srgbClr val="002060"/>
                </a:solidFill>
                <a:latin typeface="Trebuchet MS" panose="020B0603020202020204" pitchFamily="34" charset="0"/>
                <a:cs typeface="Calibri Light" pitchFamily="34" charset="0"/>
              </a:rPr>
              <a:t>Affiliations</a:t>
            </a:r>
            <a:endParaRPr lang="bs-Latn-BA" sz="2000">
              <a:solidFill>
                <a:srgbClr val="002060"/>
              </a:solidFill>
              <a:latin typeface="Trebuchet MS" panose="020B0603020202020204" pitchFamily="34" charset="0"/>
              <a:cs typeface="Calibri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548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C7E43E6-CA89-42ED-BD73-7ECAFE3A88DD}"/>
              </a:ext>
            </a:extLst>
          </p:cNvPr>
          <p:cNvSpPr/>
          <p:nvPr/>
        </p:nvSpPr>
        <p:spPr>
          <a:xfrm>
            <a:off x="1456655" y="1488202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bs-Latn-BA" sz="2000">
                <a:latin typeface="Trebuchet MS" panose="020B0603020202020204" pitchFamily="34" charset="0"/>
              </a:rPr>
              <a:t>Text</a:t>
            </a:r>
          </a:p>
          <a:p>
            <a:endParaRPr lang="bs-Latn-BA" sz="200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522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C7E43E6-CA89-42ED-BD73-7ECAFE3A88DD}"/>
              </a:ext>
            </a:extLst>
          </p:cNvPr>
          <p:cNvSpPr/>
          <p:nvPr/>
        </p:nvSpPr>
        <p:spPr>
          <a:xfrm>
            <a:off x="1523330" y="1497727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bs-Latn-BA" sz="2000">
                <a:latin typeface="Trebuchet MS" panose="020B0603020202020204" pitchFamily="34" charset="0"/>
              </a:rPr>
              <a:t>Text</a:t>
            </a:r>
          </a:p>
          <a:p>
            <a:endParaRPr lang="bs-Latn-BA" sz="200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162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11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Trebuchet MS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Korisnik</cp:lastModifiedBy>
  <cp:revision>36</cp:revision>
  <dcterms:created xsi:type="dcterms:W3CDTF">2024-10-17T06:51:12Z</dcterms:created>
  <dcterms:modified xsi:type="dcterms:W3CDTF">2025-10-11T10:24:05Z</dcterms:modified>
</cp:coreProperties>
</file>